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5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16.xml" ContentType="application/vnd.openxmlformats-officedocument.presentationml.tags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45"/>
  </p:notesMasterIdLst>
  <p:handoutMasterIdLst>
    <p:handoutMasterId r:id="rId46"/>
  </p:handoutMasterIdLst>
  <p:sldIdLst>
    <p:sldId id="292" r:id="rId2"/>
    <p:sldId id="293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15" r:id="rId25"/>
    <p:sldId id="316" r:id="rId26"/>
    <p:sldId id="317" r:id="rId27"/>
    <p:sldId id="318" r:id="rId28"/>
    <p:sldId id="319" r:id="rId29"/>
    <p:sldId id="256" r:id="rId30"/>
    <p:sldId id="259" r:id="rId31"/>
    <p:sldId id="265" r:id="rId32"/>
    <p:sldId id="283" r:id="rId33"/>
    <p:sldId id="267" r:id="rId34"/>
    <p:sldId id="268" r:id="rId35"/>
    <p:sldId id="269" r:id="rId36"/>
    <p:sldId id="270" r:id="rId37"/>
    <p:sldId id="271" r:id="rId38"/>
    <p:sldId id="272" r:id="rId39"/>
    <p:sldId id="273" r:id="rId40"/>
    <p:sldId id="274" r:id="rId41"/>
    <p:sldId id="275" r:id="rId42"/>
    <p:sldId id="291" r:id="rId43"/>
    <p:sldId id="278" r:id="rId44"/>
  </p:sldIdLst>
  <p:sldSz cx="9144000" cy="6858000" type="screen4x3"/>
  <p:notesSz cx="6858000" cy="9144000"/>
  <p:custDataLst>
    <p:tags r:id="rId4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42" autoAdjust="0"/>
    <p:restoredTop sz="88364" autoAdjust="0"/>
  </p:normalViewPr>
  <p:slideViewPr>
    <p:cSldViewPr>
      <p:cViewPr varScale="1">
        <p:scale>
          <a:sx n="75" d="100"/>
          <a:sy n="75" d="100"/>
        </p:scale>
        <p:origin x="72" y="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-141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36195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36196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36197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3A745EA-4552-4069-AD52-F81A03AE0C7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1B595B0-A122-48E0-8179-0608B780C8C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1FE98F-9B28-4871-9A84-9970C628AF10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3525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7B2526-621C-47C3-88D1-449408D43500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25699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E0332E-1AC4-4AF3-90C1-A3ADC6B4492C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16909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D7ADF7-CFBA-48EF-B82D-BAFF35A09215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Answer: $6.60. 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7149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6960F7-343E-413B-928F-6E137B91172F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0750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4129F9-BAD4-43D2-AA53-F2A202369BF6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7486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023910-9BAF-403D-B269-A1BCC227EDCA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55857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F03781-03A2-4841-8F27-EE89EA4B5DB6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Answer: The change in demand increased the equilibrium price.</a:t>
            </a:r>
          </a:p>
        </p:txBody>
      </p:sp>
    </p:spTree>
    <p:extLst>
      <p:ext uri="{BB962C8B-B14F-4D97-AF65-F5344CB8AC3E}">
        <p14:creationId xmlns:p14="http://schemas.microsoft.com/office/powerpoint/2010/main" val="28872221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CB4195-409A-438D-9650-8ECB94944FFB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05440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563D7D-04C1-43C8-95C0-B8728EC3C70A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Checkpoint Answer: The shortage becomes a surplus, which causes the demand curve to shift to the left and restoring the original quantity and price supplied.</a:t>
            </a:r>
          </a:p>
        </p:txBody>
      </p:sp>
    </p:spTree>
    <p:extLst>
      <p:ext uri="{BB962C8B-B14F-4D97-AF65-F5344CB8AC3E}">
        <p14:creationId xmlns:p14="http://schemas.microsoft.com/office/powerpoint/2010/main" val="25582910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BFD38A-B254-4C79-9B47-20048BF2DCC2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6A75BC-89AD-4461-8818-96BC8F804DA3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72077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F5AC16-4E3A-4851-A39E-781F9863463E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A36B3B-46B0-484E-9E8E-715AF3E56BDF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DADEE6-1E98-4CDD-89DD-302ED2FEB694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Answer: Answers will vary.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471C88-78F9-4B86-9D99-DA1B9219EF54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Checkpoint Answer: During times of shortage or recession and depression.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14F9E2-09FA-42C4-9676-1618C9191701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336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3B59A6-3086-45F9-8422-A5ADD1393AF7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2008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EB92F0-BF7B-4F20-8D1E-631E6ECDCFFE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9549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982B3A-F44C-4F39-AA27-25A434579737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4416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CFE855-9625-46F8-9FAE-F115A096AD96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Answer: 200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25367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D167B5-5243-424E-A918-99432F5EAE30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Checkpoint Answer: A surplus</a:t>
            </a:r>
          </a:p>
        </p:txBody>
      </p:sp>
    </p:spTree>
    <p:extLst>
      <p:ext uri="{BB962C8B-B14F-4D97-AF65-F5344CB8AC3E}">
        <p14:creationId xmlns:p14="http://schemas.microsoft.com/office/powerpoint/2010/main" val="7990988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F1F77A-AF03-4616-A530-C64C9654A96F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Answers: The  shortage is 100 slices of pizza.</a:t>
            </a:r>
          </a:p>
        </p:txBody>
      </p:sp>
    </p:spTree>
    <p:extLst>
      <p:ext uri="{BB962C8B-B14F-4D97-AF65-F5344CB8AC3E}">
        <p14:creationId xmlns:p14="http://schemas.microsoft.com/office/powerpoint/2010/main" val="651927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09600" y="1447800"/>
            <a:ext cx="7772400" cy="1828800"/>
          </a:xfrm>
          <a:solidFill>
            <a:schemeClr val="bg1">
              <a:alpha val="70000"/>
            </a:schemeClr>
          </a:solidFill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6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2616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72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6248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038600" cy="4906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06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550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6248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8229600" cy="23764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748088"/>
            <a:ext cx="8229600" cy="23780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8021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0"/>
            <a:ext cx="6248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38600" cy="23764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4038600" cy="23764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748088"/>
            <a:ext cx="4038600" cy="23780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48088"/>
            <a:ext cx="4038600" cy="23780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295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705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8582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906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06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707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762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065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75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7185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7491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6248400" cy="990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3390900" y="6543675"/>
            <a:ext cx="2705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000" b="1">
                <a:solidFill>
                  <a:schemeClr val="bg1"/>
                </a:solidFill>
              </a:rPr>
              <a:t>Copyright © Pearson Education, Inc.</a:t>
            </a:r>
          </a:p>
        </p:txBody>
      </p:sp>
      <p:sp>
        <p:nvSpPr>
          <p:cNvPr id="115717" name="Rectangle 5"/>
          <p:cNvSpPr>
            <a:spLocks noChangeArrowheads="1"/>
          </p:cNvSpPr>
          <p:nvPr/>
        </p:nvSpPr>
        <p:spPr bwMode="auto">
          <a:xfrm>
            <a:off x="6400800" y="6543675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r>
              <a:rPr lang="en-US" altLang="en-US" sz="1000" b="1">
                <a:solidFill>
                  <a:schemeClr val="bg1"/>
                </a:solidFill>
              </a:rPr>
              <a:t>Slide </a:t>
            </a:r>
            <a:fld id="{CAC0FE3B-9436-40D3-B8A9-2D8ACCF62330}" type="slidenum">
              <a:rPr lang="en-US" altLang="en-US" sz="1000" b="1">
                <a:solidFill>
                  <a:schemeClr val="bg1"/>
                </a:solidFill>
              </a:rPr>
              <a:pPr algn="r"/>
              <a:t>‹#›</a:t>
            </a:fld>
            <a:endParaRPr lang="en-US" altLang="en-US" sz="1000" b="1">
              <a:solidFill>
                <a:schemeClr val="bg1"/>
              </a:solidFill>
            </a:endParaRPr>
          </a:p>
        </p:txBody>
      </p:sp>
      <p:sp>
        <p:nvSpPr>
          <p:cNvPr id="115719" name="Rectangle 7"/>
          <p:cNvSpPr>
            <a:spLocks noChangeArrowheads="1"/>
          </p:cNvSpPr>
          <p:nvPr userDrawn="1"/>
        </p:nvSpPr>
        <p:spPr bwMode="auto">
          <a:xfrm>
            <a:off x="0" y="6553200"/>
            <a:ext cx="2705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1000" b="1">
                <a:solidFill>
                  <a:schemeClr val="bg1"/>
                </a:solidFill>
              </a:rPr>
              <a:t>Chapter 6, Section 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accent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Chapter 6: Prices</a:t>
            </a:r>
            <a:br>
              <a:rPr lang="en-US" altLang="en-US"/>
            </a:br>
            <a:r>
              <a:rPr lang="en-US" altLang="en-US"/>
              <a:t>Section 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53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Price Ceiling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While markets tend toward equilibrium on their own, sometimes the government intervenes and sets market prices. Price ceilings are one way the government controls prices.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800"/>
          </a:p>
          <a:p>
            <a:pPr lvl="1">
              <a:lnSpc>
                <a:spcPct val="90000"/>
              </a:lnSpc>
            </a:pPr>
            <a:r>
              <a:rPr lang="en-US" altLang="en-US" sz="2400"/>
              <a:t>Rent Control</a:t>
            </a:r>
          </a:p>
          <a:p>
            <a:pPr lvl="2">
              <a:lnSpc>
                <a:spcPct val="90000"/>
              </a:lnSpc>
            </a:pPr>
            <a:r>
              <a:rPr lang="en-US" altLang="en-US" sz="2200"/>
              <a:t>Sets a price ceiling on apartment rent</a:t>
            </a:r>
          </a:p>
          <a:p>
            <a:pPr lvl="2">
              <a:lnSpc>
                <a:spcPct val="90000"/>
              </a:lnSpc>
            </a:pPr>
            <a:r>
              <a:rPr lang="en-US" altLang="en-US" sz="2200"/>
              <a:t>Prevents inflation during housing crises</a:t>
            </a:r>
          </a:p>
          <a:p>
            <a:pPr lvl="2">
              <a:lnSpc>
                <a:spcPct val="90000"/>
              </a:lnSpc>
            </a:pPr>
            <a:r>
              <a:rPr lang="en-US" altLang="en-US" sz="2200"/>
              <a:t>Helps the poor cut their housing costs</a:t>
            </a:r>
          </a:p>
          <a:p>
            <a:pPr lvl="2">
              <a:lnSpc>
                <a:spcPct val="90000"/>
              </a:lnSpc>
            </a:pPr>
            <a:r>
              <a:rPr lang="en-US" altLang="en-US" sz="2200"/>
              <a:t>Can lead to poorly managed buildings because landlords cannot afford the upkeep.</a:t>
            </a:r>
            <a:endParaRPr lang="en-US" altLang="en-US" sz="2000"/>
          </a:p>
          <a:p>
            <a:pPr lvl="3">
              <a:lnSpc>
                <a:spcPct val="90000"/>
              </a:lnSpc>
            </a:pPr>
            <a:endParaRPr lang="en-US" altLang="en-US" sz="2000"/>
          </a:p>
        </p:txBody>
      </p:sp>
    </p:spTree>
    <p:extLst>
      <p:ext uri="{BB962C8B-B14F-4D97-AF65-F5344CB8AC3E}">
        <p14:creationId xmlns:p14="http://schemas.microsoft.com/office/powerpoint/2010/main" val="34461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6" name="Rectangle 6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altLang="en-US"/>
              <a:t>The Effects of Rent Control</a:t>
            </a:r>
          </a:p>
        </p:txBody>
      </p:sp>
      <p:pic>
        <p:nvPicPr>
          <p:cNvPr id="76818" name="Picture 18" descr="c06_s01_p138text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4267200"/>
            <a:ext cx="8077200" cy="1952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817" name="Picture 17" descr="c06_s01_p138_rev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552450"/>
            <a:ext cx="8534400" cy="426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972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Price Floors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400"/>
              <a:t>A price floor is a minimum price set by the government. The minimum wage is an example of a price floor.</a:t>
            </a:r>
          </a:p>
          <a:p>
            <a:r>
              <a:rPr lang="en-US" altLang="en-US" sz="2400"/>
              <a:t>Minimum wage affects the demand and the supply of workers.</a:t>
            </a:r>
          </a:p>
          <a:p>
            <a:pPr>
              <a:buFontTx/>
              <a:buNone/>
            </a:pPr>
            <a:endParaRPr lang="en-US" altLang="en-US" sz="2400"/>
          </a:p>
          <a:p>
            <a:pPr lvl="1"/>
            <a:r>
              <a:rPr lang="en-US" altLang="en-US" sz="2200">
                <a:solidFill>
                  <a:schemeClr val="accent2"/>
                </a:solidFill>
              </a:rPr>
              <a:t>At what wage is the labor market at equilibrium?</a:t>
            </a:r>
          </a:p>
        </p:txBody>
      </p:sp>
      <p:pic>
        <p:nvPicPr>
          <p:cNvPr id="79881" name="Picture 9" descr="c06_s01_p139_rev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143000"/>
            <a:ext cx="4360863" cy="5105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081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Price Supports in Agriculture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Price supports in agriculture are another example of a price floor.</a:t>
            </a:r>
          </a:p>
          <a:p>
            <a:r>
              <a:rPr lang="en-US" altLang="en-US"/>
              <a:t>They began during the Great Depression to create demand for crops.</a:t>
            </a:r>
          </a:p>
          <a:p>
            <a:r>
              <a:rPr lang="en-US" altLang="en-US"/>
              <a:t>Opponents of price supports argue that the regulations dictate to farmers what they should produce.</a:t>
            </a:r>
          </a:p>
          <a:p>
            <a:r>
              <a:rPr lang="en-US" altLang="en-US"/>
              <a:t>Supporters say that without government intervention, farmers would overproduce.</a:t>
            </a:r>
          </a:p>
        </p:txBody>
      </p:sp>
    </p:spTree>
    <p:extLst>
      <p:ext uri="{BB962C8B-B14F-4D97-AF65-F5344CB8AC3E}">
        <p14:creationId xmlns:p14="http://schemas.microsoft.com/office/powerpoint/2010/main" val="351246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Review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Now that you have learned about the factors that affect price, go back and answer the Chapter Essential Question.</a:t>
            </a:r>
          </a:p>
          <a:p>
            <a:pPr lvl="1"/>
            <a:r>
              <a:rPr lang="en-US" altLang="en-US">
                <a:solidFill>
                  <a:schemeClr val="accent2"/>
                </a:solidFill>
              </a:rPr>
              <a:t>What is the right price?</a:t>
            </a:r>
          </a:p>
        </p:txBody>
      </p:sp>
    </p:spTree>
    <p:extLst>
      <p:ext uri="{BB962C8B-B14F-4D97-AF65-F5344CB8AC3E}">
        <p14:creationId xmlns:p14="http://schemas.microsoft.com/office/powerpoint/2010/main" val="95437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Chapter 6: Prices</a:t>
            </a:r>
            <a:br>
              <a:rPr lang="en-US" altLang="en-US"/>
            </a:br>
            <a:r>
              <a:rPr lang="en-US" altLang="en-US"/>
              <a:t>Section 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532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Objectives</a:t>
            </a: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altLang="en-US" b="1"/>
              <a:t>Explain</a:t>
            </a:r>
            <a:r>
              <a:rPr lang="en-US" altLang="en-US"/>
              <a:t> why a free market naturally tends to move toward equilibrium.</a:t>
            </a:r>
          </a:p>
          <a:p>
            <a:pPr marL="609600" indent="-609600">
              <a:buFontTx/>
              <a:buAutoNum type="arabicPeriod"/>
            </a:pPr>
            <a:r>
              <a:rPr lang="en-US" altLang="en-US" b="1"/>
              <a:t>Analyze</a:t>
            </a:r>
            <a:r>
              <a:rPr lang="en-US" altLang="en-US"/>
              <a:t> how a market reacts to an increase or decrease in supply.</a:t>
            </a:r>
          </a:p>
          <a:p>
            <a:pPr marL="609600" indent="-609600">
              <a:buFontTx/>
              <a:buAutoNum type="arabicPeriod"/>
            </a:pPr>
            <a:r>
              <a:rPr lang="en-US" altLang="en-US" b="1"/>
              <a:t>Analyze</a:t>
            </a:r>
            <a:r>
              <a:rPr lang="en-US" altLang="en-US"/>
              <a:t> how a market reacts to an increase or decrease in demand.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38966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Key Terms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>
                <a:solidFill>
                  <a:srgbClr val="FF0000"/>
                </a:solidFill>
              </a:rPr>
              <a:t>inventory</a:t>
            </a:r>
            <a:r>
              <a:rPr lang="en-US" altLang="en-US">
                <a:solidFill>
                  <a:srgbClr val="FF0000"/>
                </a:solidFill>
              </a:rPr>
              <a:t>:</a:t>
            </a:r>
            <a:r>
              <a:rPr lang="en-US" altLang="en-US"/>
              <a:t> the quantity of goods that a firm has on hand</a:t>
            </a:r>
          </a:p>
          <a:p>
            <a:r>
              <a:rPr lang="en-US" altLang="en-US" b="1">
                <a:solidFill>
                  <a:srgbClr val="FF0000"/>
                </a:solidFill>
              </a:rPr>
              <a:t>fad</a:t>
            </a:r>
            <a:r>
              <a:rPr lang="en-US" altLang="en-US">
                <a:solidFill>
                  <a:srgbClr val="FF0000"/>
                </a:solidFill>
              </a:rPr>
              <a:t>:</a:t>
            </a:r>
            <a:r>
              <a:rPr lang="en-US" altLang="en-US"/>
              <a:t> a product that is popular for a short period of time</a:t>
            </a:r>
          </a:p>
          <a:p>
            <a:r>
              <a:rPr lang="en-US" altLang="en-US" b="1">
                <a:solidFill>
                  <a:srgbClr val="FF0000"/>
                </a:solidFill>
              </a:rPr>
              <a:t>search costs</a:t>
            </a:r>
            <a:r>
              <a:rPr lang="en-US" altLang="en-US">
                <a:solidFill>
                  <a:srgbClr val="FF0000"/>
                </a:solidFill>
              </a:rPr>
              <a:t>:</a:t>
            </a:r>
            <a:r>
              <a:rPr lang="en-US" altLang="en-US"/>
              <a:t> the financial and opportunity costs that consumers pay when searching for a good or service</a:t>
            </a:r>
            <a:endParaRPr lang="en-US" altLang="en-US" sz="36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39817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Introduction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3600"/>
              <a:t>How do changes in supply and demand affect equilibrium?</a:t>
            </a:r>
          </a:p>
          <a:p>
            <a:pPr lvl="1"/>
            <a:r>
              <a:rPr lang="en-US" altLang="en-US"/>
              <a:t>Changes in supply and demand cause prices to go up and down, which disrupts the equilibrium for a particular good or service.</a:t>
            </a:r>
          </a:p>
          <a:p>
            <a:pPr lvl="1"/>
            <a:r>
              <a:rPr lang="en-US" altLang="en-US"/>
              <a:t>In a free market, price and quantity will tend to move toward equilibrium whenever they find themselves in disequilibrium.</a:t>
            </a:r>
          </a:p>
        </p:txBody>
      </p:sp>
    </p:spTree>
    <p:extLst>
      <p:ext uri="{BB962C8B-B14F-4D97-AF65-F5344CB8AC3E}">
        <p14:creationId xmlns:p14="http://schemas.microsoft.com/office/powerpoint/2010/main" val="334186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Equilibrium</a:t>
            </a:r>
            <a:endParaRPr lang="en-US" altLang="en-US" sz="3200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When a market is in disequilibrium, it experiences either shortages or surpluses, both of which will eventually lead the market back toward equilibrium.</a:t>
            </a:r>
          </a:p>
          <a:p>
            <a:pPr lvl="1"/>
            <a:r>
              <a:rPr lang="en-US" altLang="en-US" sz="2400"/>
              <a:t>Shortages cause a firm to raise its prices. Higher prices cause the quantity supplied to rise and the quantity demanded to fall until the two values are equal again.</a:t>
            </a:r>
          </a:p>
          <a:p>
            <a:pPr lvl="1"/>
            <a:r>
              <a:rPr lang="en-US" altLang="en-US" sz="2400"/>
              <a:t>The same holds true for a surplus, only in reverse: Surpluses cause a firm to drop its prices. Lower prices cause the quantity supplied to fall and the quantity demanded to rise until equilibrium is restored.</a:t>
            </a:r>
          </a:p>
        </p:txBody>
      </p:sp>
    </p:spTree>
    <p:extLst>
      <p:ext uri="{BB962C8B-B14F-4D97-AF65-F5344CB8AC3E}">
        <p14:creationId xmlns:p14="http://schemas.microsoft.com/office/powerpoint/2010/main" val="3867998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Objectives</a:t>
            </a: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altLang="en-US" b="1"/>
              <a:t>Explain</a:t>
            </a:r>
            <a:r>
              <a:rPr lang="en-US" altLang="en-US"/>
              <a:t> how supply and demand create equilibrium in the marketplace.</a:t>
            </a:r>
          </a:p>
          <a:p>
            <a:pPr marL="609600" indent="-609600">
              <a:buFontTx/>
              <a:buAutoNum type="arabicPeriod"/>
            </a:pPr>
            <a:r>
              <a:rPr lang="en-US" altLang="en-US" b="1"/>
              <a:t>Describe</a:t>
            </a:r>
            <a:r>
              <a:rPr lang="en-US" altLang="en-US"/>
              <a:t> what happens to prices when equilibrium is disturbed.</a:t>
            </a:r>
          </a:p>
          <a:p>
            <a:pPr marL="609600" indent="-609600">
              <a:buFontTx/>
              <a:buAutoNum type="arabicPeriod"/>
            </a:pPr>
            <a:r>
              <a:rPr lang="en-US" altLang="en-US" b="1"/>
              <a:t>Identify</a:t>
            </a:r>
            <a:r>
              <a:rPr lang="en-US" altLang="en-US"/>
              <a:t> two ways that the government intervenes in markets to control prices.</a:t>
            </a:r>
          </a:p>
          <a:p>
            <a:pPr marL="609600" indent="-609600">
              <a:buFontTx/>
              <a:buAutoNum type="arabicPeriod"/>
            </a:pPr>
            <a:r>
              <a:rPr lang="en-US" altLang="en-US" b="1"/>
              <a:t>Analyze</a:t>
            </a:r>
            <a:r>
              <a:rPr lang="en-US" altLang="en-US"/>
              <a:t> the impact of price ceilings and price floors on a free market.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851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Increase in Supply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 shift in the supply curve will change the equilibrium price and quantity.</a:t>
            </a:r>
          </a:p>
          <a:p>
            <a:r>
              <a:rPr lang="en-US" altLang="en-US"/>
              <a:t>As supply increases, it will cause the market to move toward a new equilibrium price.</a:t>
            </a:r>
          </a:p>
          <a:p>
            <a:r>
              <a:rPr lang="en-US" altLang="en-US"/>
              <a:t>An example of a product that saw a radical market change in recent years is the digital camera.</a:t>
            </a:r>
          </a:p>
        </p:txBody>
      </p:sp>
    </p:spTree>
    <p:extLst>
      <p:ext uri="{BB962C8B-B14F-4D97-AF65-F5344CB8AC3E}">
        <p14:creationId xmlns:p14="http://schemas.microsoft.com/office/powerpoint/2010/main" val="41646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8" name="Picture 8" descr="c06_s02_p142_rev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914400"/>
            <a:ext cx="7162800" cy="3581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000"/>
              <a:t>Falling Prices and the Supply Curve</a:t>
            </a:r>
            <a:endParaRPr lang="en-US" altLang="en-US"/>
          </a:p>
        </p:txBody>
      </p:sp>
      <p:pic>
        <p:nvPicPr>
          <p:cNvPr id="143369" name="Picture 9" descr="c06_s02_p142_rev_camer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495800"/>
            <a:ext cx="6781800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64" name="Picture 4" descr="ClicktoEnlar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266825"/>
            <a:ext cx="333375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65" name="Picture 5" descr="ClicktoEnlar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266825"/>
            <a:ext cx="333375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66" name="Picture 6" descr="ActionGraph_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24375"/>
            <a:ext cx="952500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301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6" name="Rectangle 4"/>
          <p:cNvSpPr>
            <a:spLocks noChangeArrowheads="1"/>
          </p:cNvSpPr>
          <p:nvPr/>
        </p:nvSpPr>
        <p:spPr bwMode="auto">
          <a:xfrm>
            <a:off x="457200" y="0"/>
            <a:ext cx="6248400" cy="990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6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>
              <a:defRPr sz="36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>
              <a:defRPr sz="36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>
              <a:defRPr sz="36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>
              <a:defRPr sz="36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Changes in Supply</a:t>
            </a:r>
          </a:p>
        </p:txBody>
      </p:sp>
      <p:sp>
        <p:nvSpPr>
          <p:cNvPr id="156677" name="Rectangle 5"/>
          <p:cNvSpPr>
            <a:spLocks noChangeArrowheads="1"/>
          </p:cNvSpPr>
          <p:nvPr/>
        </p:nvSpPr>
        <p:spPr bwMode="auto">
          <a:xfrm>
            <a:off x="457200" y="1219200"/>
            <a:ext cx="4038600" cy="490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400">
                <a:solidFill>
                  <a:schemeClr val="accent2"/>
                </a:solidFill>
              </a:rPr>
              <a:t>Checkpoint: What happens to the equilibrium price when the supply curve shifts to the right?</a:t>
            </a:r>
            <a:endParaRPr lang="en-US" altLang="en-US" sz="2400"/>
          </a:p>
          <a:p>
            <a:pPr lvl="1">
              <a:lnSpc>
                <a:spcPct val="90000"/>
              </a:lnSpc>
            </a:pPr>
            <a:r>
              <a:rPr lang="en-US" altLang="en-US" sz="2200"/>
              <a:t>An increase in supply shifts the supply curve </a:t>
            </a:r>
            <a:br>
              <a:rPr lang="en-US" altLang="en-US" sz="2200"/>
            </a:br>
            <a:r>
              <a:rPr lang="en-US" altLang="en-US" sz="2200"/>
              <a:t>to the right.</a:t>
            </a:r>
          </a:p>
          <a:p>
            <a:pPr lvl="1">
              <a:lnSpc>
                <a:spcPct val="90000"/>
              </a:lnSpc>
            </a:pPr>
            <a:r>
              <a:rPr lang="en-US" altLang="en-US" sz="2200"/>
              <a:t>This shift throws the market into disequilibrium. </a:t>
            </a:r>
          </a:p>
          <a:p>
            <a:pPr lvl="1">
              <a:lnSpc>
                <a:spcPct val="90000"/>
              </a:lnSpc>
            </a:pPr>
            <a:r>
              <a:rPr lang="en-US" altLang="en-US" sz="2200"/>
              <a:t>Something will have to change in order to bring the market back to equilibrium.</a:t>
            </a:r>
            <a:endParaRPr lang="en-US" altLang="en-US" sz="2000"/>
          </a:p>
        </p:txBody>
      </p:sp>
      <p:pic>
        <p:nvPicPr>
          <p:cNvPr id="156678" name="Picture 6" descr="ClicktoEn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1905000"/>
            <a:ext cx="333375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6679" name="Picture 7" descr="ActionGraph_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257800"/>
            <a:ext cx="952500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6680" name="Picture 8" descr="c06_s02_p143_rev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55813"/>
            <a:ext cx="4038600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434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 “Moving Target”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Equilibrium for most products is in constant motion.</a:t>
            </a:r>
          </a:p>
          <a:p>
            <a:pPr>
              <a:buFontTx/>
              <a:buNone/>
            </a:pPr>
            <a:endParaRPr lang="en-US" altLang="en-US"/>
          </a:p>
          <a:p>
            <a:r>
              <a:rPr lang="en-US" altLang="en-US"/>
              <a:t>Think of equilibrium as a “moving target” that changes as market conditions change. As supply or demand increases or decreases, a new equilibrium is created for that product.</a:t>
            </a:r>
          </a:p>
        </p:txBody>
      </p:sp>
    </p:spTree>
    <p:extLst>
      <p:ext uri="{BB962C8B-B14F-4D97-AF65-F5344CB8AC3E}">
        <p14:creationId xmlns:p14="http://schemas.microsoft.com/office/powerpoint/2010/main" val="353024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Decrease in Supply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Some factors lead to a decrease in supply, which shifts the supply curve to the left and results in a higher market price and a decrease in quantity sold.</a:t>
            </a:r>
          </a:p>
          <a:p>
            <a:pPr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/>
              <a:t>These factors include: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An increase in the costs of resources to produce a good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An increase in labor costs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An increase in government regulations</a:t>
            </a:r>
          </a:p>
        </p:txBody>
      </p:sp>
    </p:spTree>
    <p:extLst>
      <p:ext uri="{BB962C8B-B14F-4D97-AF65-F5344CB8AC3E}">
        <p14:creationId xmlns:p14="http://schemas.microsoft.com/office/powerpoint/2010/main" val="20772555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 Change in Demand: Fads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400"/>
              <a:t>Fads often lead to an increase in demand for a particular good.</a:t>
            </a:r>
          </a:p>
          <a:p>
            <a:r>
              <a:rPr lang="en-US" altLang="en-US" sz="2400"/>
              <a:t>The sudden increase in market demand cause the demand curve to shift to the right.</a:t>
            </a:r>
          </a:p>
          <a:p>
            <a:pPr>
              <a:buFontTx/>
              <a:buNone/>
            </a:pPr>
            <a:endParaRPr lang="en-US" altLang="en-US" sz="2400"/>
          </a:p>
          <a:p>
            <a:pPr lvl="1"/>
            <a:r>
              <a:rPr lang="en-US" altLang="en-US" sz="2200">
                <a:solidFill>
                  <a:schemeClr val="accent2"/>
                </a:solidFill>
              </a:rPr>
              <a:t>What impact did the change in demand shown in the graph have on the equilibrium price?</a:t>
            </a:r>
          </a:p>
        </p:txBody>
      </p:sp>
      <p:pic>
        <p:nvPicPr>
          <p:cNvPr id="147461" name="Picture 5" descr="ClicktoEnlar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1600200"/>
            <a:ext cx="333375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462" name="Picture 6" descr="ActionGraph_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257800"/>
            <a:ext cx="952500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464" name="Picture 8" descr="c06_s02_p147_rev2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4800" y="1524000"/>
            <a:ext cx="4953000" cy="3406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988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Fads and Shortages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As a result of fads, shortages appear to customers in different forms: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Empty shelves at the stores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Long lines to buy a product in short supply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Search costs, such as driving to multiple stores to find a product.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altLang="en-US" sz="2400"/>
          </a:p>
        </p:txBody>
      </p:sp>
      <p:pic>
        <p:nvPicPr>
          <p:cNvPr id="94213" name="Picture 5" descr="c06_s01_p14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1600200"/>
            <a:ext cx="4419600" cy="414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40768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Reaching a New Equilibrium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>
                <a:solidFill>
                  <a:schemeClr val="accent2"/>
                </a:solidFill>
              </a:rPr>
              <a:t>Checkpoint: How is equilibrium reached after a shortage?</a:t>
            </a:r>
            <a:endParaRPr lang="en-US" altLang="en-US" sz="2800"/>
          </a:p>
          <a:p>
            <a:pPr lvl="1">
              <a:lnSpc>
                <a:spcPct val="90000"/>
              </a:lnSpc>
            </a:pPr>
            <a:r>
              <a:rPr lang="en-US" altLang="en-US" sz="2400"/>
              <a:t>Eventually, the increase in demand for a particular good will push the product to a new equilibrium price and quantity.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Once a fad reaches its peak, though, prices will drop as quickly as they rose:</a:t>
            </a:r>
          </a:p>
          <a:p>
            <a:pPr lvl="2">
              <a:lnSpc>
                <a:spcPct val="90000"/>
              </a:lnSpc>
            </a:pPr>
            <a:r>
              <a:rPr lang="en-US" altLang="en-US" sz="2200"/>
              <a:t>A shortage becomes a surplus, causing the demand curve to shift to the left and restoring the original price and quantity supplied.</a:t>
            </a:r>
          </a:p>
          <a:p>
            <a:pPr lvl="2">
              <a:lnSpc>
                <a:spcPct val="90000"/>
              </a:lnSpc>
            </a:pPr>
            <a:r>
              <a:rPr lang="en-US" altLang="en-US" sz="2200"/>
              <a:t>New technology can also lead to a decrease in consumer demand for one product as a more high-tech substitute becomes available.</a:t>
            </a:r>
            <a:endParaRPr lang="en-US" altLang="en-US" sz="2000"/>
          </a:p>
        </p:txBody>
      </p:sp>
    </p:spTree>
    <p:extLst>
      <p:ext uri="{BB962C8B-B14F-4D97-AF65-F5344CB8AC3E}">
        <p14:creationId xmlns:p14="http://schemas.microsoft.com/office/powerpoint/2010/main" val="296456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Review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Now that you have learned how changes in supply and demand affect equilibrium, go back and answer the Chapter Essential Question.</a:t>
            </a:r>
          </a:p>
          <a:p>
            <a:pPr lvl="1"/>
            <a:r>
              <a:rPr lang="en-US" altLang="en-US">
                <a:solidFill>
                  <a:schemeClr val="accent2"/>
                </a:solidFill>
              </a:rPr>
              <a:t>What is the right price?</a:t>
            </a:r>
          </a:p>
        </p:txBody>
      </p:sp>
    </p:spTree>
    <p:extLst>
      <p:ext uri="{BB962C8B-B14F-4D97-AF65-F5344CB8AC3E}">
        <p14:creationId xmlns:p14="http://schemas.microsoft.com/office/powerpoint/2010/main" val="27570018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Chapter 6: Prices</a:t>
            </a:r>
            <a:br>
              <a:rPr lang="en-US" altLang="en-US"/>
            </a:br>
            <a:r>
              <a:rPr lang="en-US" altLang="en-US"/>
              <a:t>Section 3</a:t>
            </a: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Key Terms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>
                <a:solidFill>
                  <a:srgbClr val="FF0000"/>
                </a:solidFill>
              </a:rPr>
              <a:t>equilibrium</a:t>
            </a:r>
            <a:r>
              <a:rPr lang="en-US" altLang="en-US">
                <a:solidFill>
                  <a:srgbClr val="FF0000"/>
                </a:solidFill>
              </a:rPr>
              <a:t>:</a:t>
            </a:r>
            <a:r>
              <a:rPr lang="en-US" altLang="en-US"/>
              <a:t> the point at which the demand for a product or service is equal to the supply of that product or service</a:t>
            </a:r>
          </a:p>
          <a:p>
            <a:r>
              <a:rPr lang="en-US" altLang="en-US" b="1">
                <a:solidFill>
                  <a:srgbClr val="FF0000"/>
                </a:solidFill>
              </a:rPr>
              <a:t>disequilibrium</a:t>
            </a:r>
            <a:r>
              <a:rPr lang="en-US" altLang="en-US">
                <a:solidFill>
                  <a:srgbClr val="FF0000"/>
                </a:solidFill>
              </a:rPr>
              <a:t>:</a:t>
            </a:r>
            <a:r>
              <a:rPr lang="en-US" altLang="en-US"/>
              <a:t> any price or quantity not at equilibrium</a:t>
            </a:r>
          </a:p>
          <a:p>
            <a:r>
              <a:rPr lang="en-US" altLang="en-US" b="1">
                <a:solidFill>
                  <a:srgbClr val="FF0000"/>
                </a:solidFill>
              </a:rPr>
              <a:t>shortage</a:t>
            </a:r>
            <a:r>
              <a:rPr lang="en-US" altLang="en-US">
                <a:solidFill>
                  <a:srgbClr val="FF0000"/>
                </a:solidFill>
              </a:rPr>
              <a:t>:</a:t>
            </a:r>
            <a:r>
              <a:rPr lang="en-US" altLang="en-US"/>
              <a:t> when quantity demanded is more than quantity supplied</a:t>
            </a:r>
          </a:p>
          <a:p>
            <a:r>
              <a:rPr lang="en-US" altLang="en-US" b="1">
                <a:solidFill>
                  <a:srgbClr val="FF0000"/>
                </a:solidFill>
              </a:rPr>
              <a:t>surplus</a:t>
            </a:r>
            <a:r>
              <a:rPr lang="en-US" altLang="en-US">
                <a:solidFill>
                  <a:srgbClr val="FF0000"/>
                </a:solidFill>
              </a:rPr>
              <a:t>:</a:t>
            </a:r>
            <a:r>
              <a:rPr lang="en-US" altLang="en-US"/>
              <a:t> when quantity supplied is more than quantity demanded </a:t>
            </a:r>
            <a:endParaRPr lang="en-US" altLang="en-US" sz="36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906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Objectives</a:t>
            </a: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altLang="en-US" b="1"/>
              <a:t>Identify</a:t>
            </a:r>
            <a:r>
              <a:rPr lang="en-US" altLang="en-US"/>
              <a:t> the many roles that prices play in a free market.</a:t>
            </a:r>
          </a:p>
          <a:p>
            <a:pPr marL="609600" indent="-609600">
              <a:buFontTx/>
              <a:buAutoNum type="arabicPeriod"/>
            </a:pPr>
            <a:r>
              <a:rPr lang="en-US" altLang="en-US" b="1"/>
              <a:t>List</a:t>
            </a:r>
            <a:r>
              <a:rPr lang="en-US" altLang="en-US"/>
              <a:t> the advantages of a price-based system.</a:t>
            </a:r>
          </a:p>
          <a:p>
            <a:pPr marL="609600" indent="-609600">
              <a:buFontTx/>
              <a:buAutoNum type="arabicPeriod"/>
            </a:pPr>
            <a:r>
              <a:rPr lang="en-US" altLang="en-US" b="1"/>
              <a:t>Explain</a:t>
            </a:r>
            <a:r>
              <a:rPr lang="en-US" altLang="en-US"/>
              <a:t> how a price-based system leads to a wider choice of goods and more efficient allocation of resources.</a:t>
            </a:r>
          </a:p>
          <a:p>
            <a:pPr marL="609600" indent="-609600">
              <a:buFontTx/>
              <a:buAutoNum type="arabicPeriod"/>
            </a:pPr>
            <a:r>
              <a:rPr lang="en-US" altLang="en-US" b="1"/>
              <a:t>Describe</a:t>
            </a:r>
            <a:r>
              <a:rPr lang="en-US" altLang="en-US"/>
              <a:t> the relationship between prices and the profit incentive.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Key Terms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>
                <a:solidFill>
                  <a:srgbClr val="FF0000"/>
                </a:solidFill>
              </a:rPr>
              <a:t>supply shock</a:t>
            </a:r>
            <a:r>
              <a:rPr lang="en-US" altLang="en-US">
                <a:solidFill>
                  <a:srgbClr val="FF0000"/>
                </a:solidFill>
              </a:rPr>
              <a:t>:</a:t>
            </a:r>
            <a:r>
              <a:rPr lang="en-US" altLang="en-US"/>
              <a:t> a sudden shortage of </a:t>
            </a:r>
            <a:br>
              <a:rPr lang="en-US" altLang="en-US"/>
            </a:br>
            <a:r>
              <a:rPr lang="en-US" altLang="en-US"/>
              <a:t>a good</a:t>
            </a:r>
          </a:p>
          <a:p>
            <a:r>
              <a:rPr lang="en-US" altLang="en-US" b="1">
                <a:solidFill>
                  <a:srgbClr val="FF0000"/>
                </a:solidFill>
              </a:rPr>
              <a:t>rationing</a:t>
            </a:r>
            <a:r>
              <a:rPr lang="en-US" altLang="en-US">
                <a:solidFill>
                  <a:srgbClr val="FF0000"/>
                </a:solidFill>
              </a:rPr>
              <a:t>:</a:t>
            </a:r>
            <a:r>
              <a:rPr lang="en-US" altLang="en-US"/>
              <a:t> a system of allocating scarce goods and services using criteria other than price</a:t>
            </a:r>
          </a:p>
          <a:p>
            <a:r>
              <a:rPr lang="en-US" altLang="en-US" b="1">
                <a:solidFill>
                  <a:srgbClr val="FF0000"/>
                </a:solidFill>
              </a:rPr>
              <a:t>black market</a:t>
            </a:r>
            <a:r>
              <a:rPr lang="en-US" altLang="en-US">
                <a:solidFill>
                  <a:srgbClr val="FF0000"/>
                </a:solidFill>
              </a:rPr>
              <a:t>:</a:t>
            </a:r>
            <a:r>
              <a:rPr lang="en-US" altLang="en-US"/>
              <a:t> a market in which goods are sold illegally, without regard for government controls on price quantity</a:t>
            </a:r>
            <a:endParaRPr lang="en-US" altLang="en-US" sz="36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Introduction</a:t>
            </a:r>
          </a:p>
        </p:txBody>
      </p:sp>
      <p:sp>
        <p:nvSpPr>
          <p:cNvPr id="12595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What roles do prices play in a free market economy?</a:t>
            </a:r>
          </a:p>
          <a:p>
            <a:pPr>
              <a:buFontTx/>
              <a:buNone/>
            </a:pPr>
            <a:endParaRPr lang="en-US" altLang="en-US"/>
          </a:p>
          <a:p>
            <a:pPr lvl="1"/>
            <a:r>
              <a:rPr lang="en-US" altLang="en-US"/>
              <a:t>In a free market economy, prices are used to distribute goods and resources throughout the economy.</a:t>
            </a:r>
          </a:p>
          <a:p>
            <a:pPr lvl="1"/>
            <a:r>
              <a:rPr lang="en-US" altLang="en-US"/>
              <a:t>Prices play other roles, including:</a:t>
            </a:r>
          </a:p>
          <a:p>
            <a:pPr lvl="2"/>
            <a:r>
              <a:rPr lang="en-US" altLang="en-US"/>
              <a:t>Serving as a language for buyers and sellers</a:t>
            </a:r>
          </a:p>
          <a:p>
            <a:pPr lvl="2"/>
            <a:r>
              <a:rPr lang="en-US" altLang="en-US"/>
              <a:t>Serving as an incentive for producers</a:t>
            </a:r>
          </a:p>
          <a:p>
            <a:pPr lvl="2"/>
            <a:r>
              <a:rPr lang="en-US" altLang="en-US"/>
              <a:t>Serving as a signal of economic conditions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Price as an Incentive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Prices provide a standard of measure of value throughout the world.</a:t>
            </a:r>
          </a:p>
          <a:p>
            <a:pPr lvl="1"/>
            <a:r>
              <a:rPr lang="en-US" altLang="en-US"/>
              <a:t>Prices act as a signal that tells producers and consumers how to adjust.</a:t>
            </a:r>
          </a:p>
          <a:p>
            <a:pPr lvl="1"/>
            <a:r>
              <a:rPr lang="en-US" altLang="en-US"/>
              <a:t>Prices tell buyers and sellers whether goods are in short supply or readily available.</a:t>
            </a:r>
          </a:p>
          <a:p>
            <a:pPr lvl="1"/>
            <a:r>
              <a:rPr lang="en-US" altLang="en-US"/>
              <a:t>The price system is flexible and free, and it allows for a wide diversity of goods and services.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Prices as a Signal 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Prices can act as a signal to both producers and consumers:</a:t>
            </a:r>
          </a:p>
          <a:p>
            <a:pPr lvl="1"/>
            <a:r>
              <a:rPr lang="en-US" altLang="en-US"/>
              <a:t>A high price tells producers that a product is in demand and they should make more.</a:t>
            </a:r>
          </a:p>
          <a:p>
            <a:pPr lvl="1"/>
            <a:r>
              <a:rPr lang="en-US" altLang="en-US"/>
              <a:t>A low price indicates to producers that a good is being overproduced.</a:t>
            </a:r>
          </a:p>
          <a:p>
            <a:pPr lvl="1"/>
            <a:r>
              <a:rPr lang="en-US" altLang="en-US"/>
              <a:t>A high price tells consumers to think about their purchases more carefully.</a:t>
            </a:r>
          </a:p>
          <a:p>
            <a:pPr lvl="1"/>
            <a:r>
              <a:rPr lang="en-US" altLang="en-US"/>
              <a:t>A low price indicates to consumers to buy more of the product.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Flexibility of Prices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Prices are flexible, which means they can be increased to solve problems of shortage and decreased to solve problems of surplus.</a:t>
            </a:r>
          </a:p>
          <a:p>
            <a:pPr>
              <a:lnSpc>
                <a:spcPct val="90000"/>
              </a:lnSpc>
            </a:pPr>
            <a:r>
              <a:rPr lang="en-US" altLang="en-US"/>
              <a:t>Raising prices is one of the quickest ways to solve a shortage. It reduces quantity demanded and only people who have enough money will be able to pay the higher prices. This will cause the market to settle at a new equilibrium.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Free Market v. Command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Free market systems based on prices cost nothing to administer.</a:t>
            </a:r>
          </a:p>
          <a:p>
            <a:r>
              <a:rPr lang="en-US" altLang="en-US"/>
              <a:t>Central planning, on the other hand, requires a number of people to decide how resources are distributed, such as in the former Soviet Union.</a:t>
            </a:r>
          </a:p>
          <a:p>
            <a:r>
              <a:rPr lang="en-US" altLang="en-US"/>
              <a:t>Unlike central planning, free market pricing is based on decisions made by consumers and suppliers.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Consumer Choices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In a free market economy, prices help consumers choose among similar products and allow producers to target their customers with the products the customers want most.</a:t>
            </a:r>
          </a:p>
          <a:p>
            <a:r>
              <a:rPr lang="en-US" altLang="en-US"/>
              <a:t>In a command economy, production is restricted to a few varieties of each product. As a result, there are fewer consumer choices.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Rationing &amp; the Black Market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In a command economy, or in a free market economy during wartime, shortages are common.</a:t>
            </a:r>
          </a:p>
          <a:p>
            <a:r>
              <a:rPr lang="en-US" altLang="en-US"/>
              <a:t>One response to shortages is rationing.</a:t>
            </a:r>
          </a:p>
          <a:p>
            <a:pPr lvl="1"/>
            <a:r>
              <a:rPr lang="en-US" altLang="en-US"/>
              <a:t>Since the government cannot track all of the goods passing through the economy, people sometimes conduct business on the illegal black market in order to bypass rationing.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Rationing During WWII</a:t>
            </a:r>
          </a:p>
        </p:txBody>
      </p:sp>
      <p:pic>
        <p:nvPicPr>
          <p:cNvPr id="103433" name="Picture 9" descr="c06_s03_p152_rev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3124200"/>
            <a:ext cx="6324600" cy="3319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431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8153400" cy="3505200"/>
          </a:xfrm>
        </p:spPr>
        <p:txBody>
          <a:bodyPr/>
          <a:lstStyle/>
          <a:p>
            <a:r>
              <a:rPr lang="en-US" altLang="en-US" sz="2400"/>
              <a:t>During World War II, the federal government used rationing to control shortages.</a:t>
            </a:r>
          </a:p>
          <a:p>
            <a:pPr>
              <a:buFontTx/>
              <a:buNone/>
            </a:pPr>
            <a:r>
              <a:rPr lang="en-US" altLang="en-US" sz="2400"/>
              <a:t> </a:t>
            </a:r>
          </a:p>
          <a:p>
            <a:pPr lvl="1"/>
            <a:r>
              <a:rPr lang="en-US" altLang="en-US" sz="2000"/>
              <a:t>Each family was given tickets for such items </a:t>
            </a:r>
            <a:br>
              <a:rPr lang="en-US" altLang="en-US" sz="2000"/>
            </a:br>
            <a:r>
              <a:rPr lang="en-US" altLang="en-US" sz="2000"/>
              <a:t>as butter, sugar, or shoes. If you used </a:t>
            </a:r>
            <a:br>
              <a:rPr lang="en-US" altLang="en-US" sz="2000"/>
            </a:br>
            <a:r>
              <a:rPr lang="en-US" altLang="en-US" sz="2000"/>
              <a:t>up your allotment, you </a:t>
            </a:r>
            <a:br>
              <a:rPr lang="en-US" altLang="en-US" sz="2000"/>
            </a:br>
            <a:r>
              <a:rPr lang="en-US" altLang="en-US" sz="2000"/>
              <a:t>could not legally buy </a:t>
            </a:r>
            <a:br>
              <a:rPr lang="en-US" altLang="en-US" sz="2000"/>
            </a:br>
            <a:r>
              <a:rPr lang="en-US" altLang="en-US" sz="2000"/>
              <a:t>these items again </a:t>
            </a:r>
            <a:br>
              <a:rPr lang="en-US" altLang="en-US" sz="2000"/>
            </a:br>
            <a:r>
              <a:rPr lang="en-US" altLang="en-US" sz="2000"/>
              <a:t>until new tickets </a:t>
            </a:r>
            <a:br>
              <a:rPr lang="en-US" altLang="en-US" sz="2000"/>
            </a:br>
            <a:r>
              <a:rPr lang="en-US" altLang="en-US" sz="2000"/>
              <a:t>were issued.</a:t>
            </a:r>
          </a:p>
        </p:txBody>
      </p:sp>
      <p:pic>
        <p:nvPicPr>
          <p:cNvPr id="103434" name="Picture 10" descr="ClicktoEnlar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200400"/>
            <a:ext cx="333375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Key Terms, cont.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>
                <a:solidFill>
                  <a:srgbClr val="FF0000"/>
                </a:solidFill>
              </a:rPr>
              <a:t>price ceiling</a:t>
            </a:r>
            <a:r>
              <a:rPr lang="en-US" altLang="en-US">
                <a:solidFill>
                  <a:srgbClr val="FF0000"/>
                </a:solidFill>
              </a:rPr>
              <a:t>:</a:t>
            </a:r>
            <a:r>
              <a:rPr lang="en-US" altLang="en-US"/>
              <a:t> a maximum price that can legally be charged for a good or service</a:t>
            </a:r>
          </a:p>
          <a:p>
            <a:r>
              <a:rPr lang="en-US" altLang="en-US" b="1">
                <a:solidFill>
                  <a:srgbClr val="FF0000"/>
                </a:solidFill>
              </a:rPr>
              <a:t>rent control</a:t>
            </a:r>
            <a:r>
              <a:rPr lang="en-US" altLang="en-US">
                <a:solidFill>
                  <a:srgbClr val="FF0000"/>
                </a:solidFill>
              </a:rPr>
              <a:t>:</a:t>
            </a:r>
            <a:r>
              <a:rPr lang="en-US" altLang="en-US"/>
              <a:t> a price ceiling placed on apartment rent</a:t>
            </a:r>
          </a:p>
          <a:p>
            <a:r>
              <a:rPr lang="en-US" altLang="en-US" b="1">
                <a:solidFill>
                  <a:srgbClr val="FF0000"/>
                </a:solidFill>
              </a:rPr>
              <a:t>price floor</a:t>
            </a:r>
            <a:r>
              <a:rPr lang="en-US" altLang="en-US">
                <a:solidFill>
                  <a:srgbClr val="FF0000"/>
                </a:solidFill>
              </a:rPr>
              <a:t>:</a:t>
            </a:r>
            <a:r>
              <a:rPr lang="en-US" altLang="en-US"/>
              <a:t> a minimum price for a good or service</a:t>
            </a:r>
          </a:p>
          <a:p>
            <a:r>
              <a:rPr lang="en-US" altLang="en-US" b="1">
                <a:solidFill>
                  <a:srgbClr val="FF0000"/>
                </a:solidFill>
              </a:rPr>
              <a:t>minimum wage</a:t>
            </a:r>
            <a:r>
              <a:rPr lang="en-US" altLang="en-US">
                <a:solidFill>
                  <a:srgbClr val="FF0000"/>
                </a:solidFill>
              </a:rPr>
              <a:t>:</a:t>
            </a:r>
            <a:r>
              <a:rPr lang="en-US" altLang="en-US"/>
              <a:t> a minimum price that an employer can pay a worker for one hour of labor</a:t>
            </a:r>
            <a:endParaRPr lang="en-US" altLang="en-US" sz="36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005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Efficient Resource Allocation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free market system allows for efficient resource allocation, which means that the factors of production will be used for their most valuable purposes.</a:t>
            </a:r>
          </a:p>
          <a:p>
            <a:pPr>
              <a:buFontTx/>
              <a:buNone/>
            </a:pPr>
            <a:endParaRPr lang="en-US" altLang="en-US"/>
          </a:p>
          <a:p>
            <a:r>
              <a:rPr lang="en-US" altLang="en-US"/>
              <a:t>Efficient resource allocation works with the profit incentive. Producers will use the resources available to them to ensure the greatest amount of profit.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Profit Incentive</a:t>
            </a: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In </a:t>
            </a:r>
            <a:r>
              <a:rPr lang="en-US" altLang="en-US" sz="2800" i="1"/>
              <a:t>The Wealth of Nations</a:t>
            </a:r>
            <a:r>
              <a:rPr lang="en-US" altLang="en-US" sz="2800"/>
              <a:t>, Adam Smith wrote that businesses do best when they provide what people need.</a:t>
            </a:r>
          </a:p>
          <a:p>
            <a:r>
              <a:rPr lang="en-US" altLang="en-US" sz="2800"/>
              <a:t>Financial rewards motivate people. </a:t>
            </a:r>
            <a:r>
              <a:rPr lang="en-US" altLang="en-US" sz="2800">
                <a:solidFill>
                  <a:schemeClr val="accent2"/>
                </a:solidFill>
              </a:rPr>
              <a:t>How have you provided or benefited from the profit incentive?</a:t>
            </a:r>
            <a:endParaRPr lang="en-US" altLang="en-US" sz="2800"/>
          </a:p>
        </p:txBody>
      </p:sp>
      <p:pic>
        <p:nvPicPr>
          <p:cNvPr id="106507" name="Picture 11" descr="c06_s03_p153_rev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6950" y="1219200"/>
            <a:ext cx="3719513" cy="4906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6508" name="Picture 12" descr="ClicktoEnlar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371600"/>
            <a:ext cx="333375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Market Problems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>
                <a:solidFill>
                  <a:schemeClr val="accent2"/>
                </a:solidFill>
              </a:rPr>
              <a:t>Checkpoint: Under what circumstances may the free market system fail to allocate resources efficiently?</a:t>
            </a:r>
            <a:endParaRPr lang="en-US" altLang="en-US"/>
          </a:p>
          <a:p>
            <a:pPr lvl="1">
              <a:lnSpc>
                <a:spcPct val="90000"/>
              </a:lnSpc>
            </a:pPr>
            <a:r>
              <a:rPr lang="en-US" altLang="en-US"/>
              <a:t>Imperfect Competition</a:t>
            </a:r>
          </a:p>
          <a:p>
            <a:pPr lvl="2">
              <a:lnSpc>
                <a:spcPct val="90000"/>
              </a:lnSpc>
            </a:pPr>
            <a:r>
              <a:rPr lang="en-US" altLang="en-US" sz="2600"/>
              <a:t>Can affect prices, which in turn affect consumer decisions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Negative Externalities</a:t>
            </a:r>
          </a:p>
          <a:p>
            <a:pPr lvl="2">
              <a:lnSpc>
                <a:spcPct val="90000"/>
              </a:lnSpc>
            </a:pPr>
            <a:r>
              <a:rPr lang="en-US" altLang="en-US" sz="2600"/>
              <a:t>Side effects of production, which include unintended costs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Imperfect Information</a:t>
            </a:r>
          </a:p>
          <a:p>
            <a:pPr lvl="2">
              <a:lnSpc>
                <a:spcPct val="90000"/>
              </a:lnSpc>
            </a:pPr>
            <a:r>
              <a:rPr lang="en-US" altLang="en-US" sz="2600"/>
              <a:t>Prevents a market from operating smoothly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0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0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Review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Now that you have learned what roles prices play in a free market economy, go back and answer the Chapter Essential Question.</a:t>
            </a:r>
          </a:p>
          <a:p>
            <a:pPr lvl="1"/>
            <a:r>
              <a:rPr lang="en-US" altLang="en-US">
                <a:solidFill>
                  <a:schemeClr val="accent2"/>
                </a:solidFill>
              </a:rPr>
              <a:t>What is the right price?</a:t>
            </a:r>
          </a:p>
          <a:p>
            <a:pPr>
              <a:buFontTx/>
              <a:buNone/>
            </a:pPr>
            <a:endParaRPr lang="en-US" altLang="en-US"/>
          </a:p>
          <a:p>
            <a:pPr lvl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Introduction</a:t>
            </a:r>
          </a:p>
        </p:txBody>
      </p:sp>
      <p:sp>
        <p:nvSpPr>
          <p:cNvPr id="9933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What factors affect price? </a:t>
            </a:r>
          </a:p>
          <a:p>
            <a:pPr lvl="1"/>
            <a:r>
              <a:rPr lang="en-US" altLang="en-US"/>
              <a:t>Prices are affected by the laws of supply and demand.</a:t>
            </a:r>
          </a:p>
          <a:p>
            <a:pPr lvl="1"/>
            <a:r>
              <a:rPr lang="en-US" altLang="en-US"/>
              <a:t>They are also affected by actions of the government.</a:t>
            </a:r>
          </a:p>
          <a:p>
            <a:pPr lvl="2"/>
            <a:r>
              <a:rPr lang="en-US" altLang="en-US"/>
              <a:t>Often times the government will intervene to set a minimum or maximum price for a good or service.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221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is Equilibrium?</a:t>
            </a:r>
          </a:p>
        </p:txBody>
      </p:sp>
      <p:pic>
        <p:nvPicPr>
          <p:cNvPr id="95239" name="Picture 7" descr="c06_s01_p135_rev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47800"/>
            <a:ext cx="9144000" cy="3733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87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Equilibrium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8305800" cy="4906963"/>
          </a:xfrm>
        </p:spPr>
        <p:txBody>
          <a:bodyPr/>
          <a:lstStyle/>
          <a:p>
            <a:r>
              <a:rPr lang="en-US" altLang="en-US" sz="2800"/>
              <a:t>In order to find the equilibrium price and quantity, you can use supply and demand schedules.</a:t>
            </a:r>
          </a:p>
          <a:p>
            <a:r>
              <a:rPr lang="en-US" altLang="en-US" sz="2800"/>
              <a:t>When a market is at </a:t>
            </a:r>
            <a:br>
              <a:rPr lang="en-US" altLang="en-US" sz="2800"/>
            </a:br>
            <a:r>
              <a:rPr lang="en-US" altLang="en-US" sz="2800"/>
              <a:t>equilibrium, both </a:t>
            </a:r>
            <a:br>
              <a:rPr lang="en-US" altLang="en-US" sz="2800"/>
            </a:br>
            <a:r>
              <a:rPr lang="en-US" altLang="en-US" sz="2800"/>
              <a:t>buyers and sellers </a:t>
            </a:r>
            <a:br>
              <a:rPr lang="en-US" altLang="en-US" sz="2800"/>
            </a:br>
            <a:r>
              <a:rPr lang="en-US" altLang="en-US" sz="2800"/>
              <a:t>benefit.</a:t>
            </a:r>
          </a:p>
          <a:p>
            <a:pPr lvl="1"/>
            <a:r>
              <a:rPr lang="en-US" altLang="en-US" sz="2400">
                <a:solidFill>
                  <a:schemeClr val="accent2"/>
                </a:solidFill>
              </a:rPr>
              <a:t>How many slices </a:t>
            </a:r>
            <a:br>
              <a:rPr lang="en-US" altLang="en-US" sz="2400">
                <a:solidFill>
                  <a:schemeClr val="accent2"/>
                </a:solidFill>
              </a:rPr>
            </a:br>
            <a:r>
              <a:rPr lang="en-US" altLang="en-US" sz="2400">
                <a:solidFill>
                  <a:schemeClr val="accent2"/>
                </a:solidFill>
              </a:rPr>
              <a:t>are sold at </a:t>
            </a:r>
            <a:br>
              <a:rPr lang="en-US" altLang="en-US" sz="2400">
                <a:solidFill>
                  <a:schemeClr val="accent2"/>
                </a:solidFill>
              </a:rPr>
            </a:br>
            <a:r>
              <a:rPr lang="en-US" altLang="en-US" sz="2400">
                <a:solidFill>
                  <a:schemeClr val="accent2"/>
                </a:solidFill>
              </a:rPr>
              <a:t>equilibrium?</a:t>
            </a:r>
            <a:endParaRPr lang="en-US" altLang="en-US" sz="2400"/>
          </a:p>
        </p:txBody>
      </p:sp>
      <p:pic>
        <p:nvPicPr>
          <p:cNvPr id="84999" name="Picture 7" descr="c06_s01_p134_rev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2362200"/>
            <a:ext cx="4495800" cy="3171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050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Disequilibrium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>
                <a:solidFill>
                  <a:schemeClr val="accent2"/>
                </a:solidFill>
              </a:rPr>
              <a:t>Checkpoint: What market condition might cause a pizzeria owner to throw out many slices of pizza at the end of the day?</a:t>
            </a:r>
            <a:endParaRPr lang="en-US" altLang="en-US" sz="2800"/>
          </a:p>
          <a:p>
            <a:pPr lvl="1">
              <a:lnSpc>
                <a:spcPct val="90000"/>
              </a:lnSpc>
            </a:pPr>
            <a:r>
              <a:rPr lang="en-US" altLang="en-US" sz="2400"/>
              <a:t>If the market price or quantity supplied is anywhere but at equilibrium, the market is said to be at disequilibrium.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Disequilibrium can produce two possible outcomes:</a:t>
            </a:r>
          </a:p>
          <a:p>
            <a:pPr lvl="2">
              <a:lnSpc>
                <a:spcPct val="90000"/>
              </a:lnSpc>
            </a:pPr>
            <a:r>
              <a:rPr lang="en-US" altLang="en-US" sz="2200"/>
              <a:t>Shortage</a:t>
            </a:r>
            <a:r>
              <a:rPr lang="en-US" altLang="en-US" sz="2000"/>
              <a:t>—</a:t>
            </a:r>
            <a:r>
              <a:rPr lang="en-US" altLang="en-US" sz="2200"/>
              <a:t>A shortage causes prices to rise as the demand for a good is greater than the supply of that good.</a:t>
            </a:r>
          </a:p>
          <a:p>
            <a:pPr lvl="2">
              <a:lnSpc>
                <a:spcPct val="90000"/>
              </a:lnSpc>
            </a:pPr>
            <a:r>
              <a:rPr lang="en-US" altLang="en-US" sz="2200"/>
              <a:t>Surplus</a:t>
            </a:r>
            <a:r>
              <a:rPr lang="en-US" altLang="en-US" sz="2000"/>
              <a:t>—</a:t>
            </a:r>
            <a:r>
              <a:rPr lang="en-US" altLang="en-US" sz="2200"/>
              <a:t>A surplus causes a drop in prices as the supply for a good is greater than the demand for that good.</a:t>
            </a:r>
          </a:p>
        </p:txBody>
      </p:sp>
    </p:spTree>
    <p:extLst>
      <p:ext uri="{BB962C8B-B14F-4D97-AF65-F5344CB8AC3E}">
        <p14:creationId xmlns:p14="http://schemas.microsoft.com/office/powerpoint/2010/main" val="105666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Shortage and Surplus</a:t>
            </a:r>
            <a:endParaRPr lang="en-US" altLang="en-US" sz="2000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Shortage and surplus both lead to a market with fewer sales than at equilibrium.</a:t>
            </a:r>
          </a:p>
          <a:p>
            <a:pPr lvl="1"/>
            <a:r>
              <a:rPr lang="en-US" altLang="en-US" sz="2400">
                <a:solidFill>
                  <a:schemeClr val="accent2"/>
                </a:solidFill>
              </a:rPr>
              <a:t>How much is the shortage when pizza is sold at $2.00 per slice?</a:t>
            </a:r>
            <a:endParaRPr lang="en-US" altLang="en-US" sz="2400"/>
          </a:p>
        </p:txBody>
      </p:sp>
      <p:pic>
        <p:nvPicPr>
          <p:cNvPr id="73737" name="Picture 9" descr="c06_s01_p136_rev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2971800"/>
            <a:ext cx="7162800" cy="3346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185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65fdf2ca-0259-46de-aa1b-3c6c14c64b5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cab71496-23d0-4733-be40-36e5eaec7a7b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dc62f5b0-3e20-45ad-95bd-f54dd963092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41301e6b-ebc2-4cb7-90d5-2bf070cfcd2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bfe61ff2-cda5-4279-8e3e-6a7ed1e8969d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bfe61ff2-cda5-4279-8e3e-6a7ed1e8969d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465a8e24-18d8-4aad-b185-9d7943f7d9b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41301e6b-ebc2-4cb7-90d5-2bf070cfcd2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bfe61ff2-cda5-4279-8e3e-6a7ed1e8969d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bfe61ff2-cda5-4279-8e3e-6a7ed1e8969d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bfe61ff2-cda5-4279-8e3e-6a7ed1e8969d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bfe61ff2-cda5-4279-8e3e-6a7ed1e8969d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41301e6b-ebc2-4cb7-90d5-2bf070cfcd2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bfe61ff2-cda5-4279-8e3e-6a7ed1e8969d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bfe61ff2-cda5-4279-8e3e-6a7ed1e8969d"/>
</p:tagLst>
</file>

<file path=ppt/theme/theme1.xml><?xml version="1.0" encoding="utf-8"?>
<a:theme xmlns:a="http://schemas.openxmlformats.org/drawingml/2006/main" name="Economics_design">
  <a:themeElements>
    <a:clrScheme name="Economics_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conomics_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Economics_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nomics_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nomics_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nomics_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nomics_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nomics_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nomics_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nomics_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nomics_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nomics_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nomics_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nomics_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2004:Templates:My Templates:Economics_design.pot</Template>
  <TotalTime>1563</TotalTime>
  <Words>2038</Words>
  <Application>Microsoft Office PowerPoint</Application>
  <PresentationFormat>On-screen Show (4:3)</PresentationFormat>
  <Paragraphs>210</Paragraphs>
  <Slides>43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Arial</vt:lpstr>
      <vt:lpstr>Economics_design</vt:lpstr>
      <vt:lpstr>Chapter 6: Prices Section 1</vt:lpstr>
      <vt:lpstr>Objectives</vt:lpstr>
      <vt:lpstr>Key Terms</vt:lpstr>
      <vt:lpstr>Key Terms, cont.</vt:lpstr>
      <vt:lpstr>Introduction</vt:lpstr>
      <vt:lpstr>What is Equilibrium?</vt:lpstr>
      <vt:lpstr>Equilibrium</vt:lpstr>
      <vt:lpstr>Disequilibrium</vt:lpstr>
      <vt:lpstr>Shortage and Surplus</vt:lpstr>
      <vt:lpstr>Price Ceiling</vt:lpstr>
      <vt:lpstr>The Effects of Rent Control</vt:lpstr>
      <vt:lpstr>Price Floors</vt:lpstr>
      <vt:lpstr>Price Supports in Agriculture</vt:lpstr>
      <vt:lpstr>Review</vt:lpstr>
      <vt:lpstr>Chapter 6: Prices Section 2</vt:lpstr>
      <vt:lpstr>Objectives</vt:lpstr>
      <vt:lpstr>Key Terms</vt:lpstr>
      <vt:lpstr>Introduction</vt:lpstr>
      <vt:lpstr>Equilibrium</vt:lpstr>
      <vt:lpstr>Increase in Supply</vt:lpstr>
      <vt:lpstr>Falling Prices and the Supply Curve</vt:lpstr>
      <vt:lpstr>PowerPoint Presentation</vt:lpstr>
      <vt:lpstr>A “Moving Target”</vt:lpstr>
      <vt:lpstr>Decrease in Supply</vt:lpstr>
      <vt:lpstr>A Change in Demand: Fads</vt:lpstr>
      <vt:lpstr>Fads and Shortages</vt:lpstr>
      <vt:lpstr>Reaching a New Equilibrium</vt:lpstr>
      <vt:lpstr>Review</vt:lpstr>
      <vt:lpstr>Chapter 6: Prices Section 3</vt:lpstr>
      <vt:lpstr>Objectives</vt:lpstr>
      <vt:lpstr>Key Terms</vt:lpstr>
      <vt:lpstr>Introduction</vt:lpstr>
      <vt:lpstr>Price as an Incentive</vt:lpstr>
      <vt:lpstr>Prices as a Signal </vt:lpstr>
      <vt:lpstr>Flexibility of Prices</vt:lpstr>
      <vt:lpstr>Free Market v. Command</vt:lpstr>
      <vt:lpstr>Consumer Choices</vt:lpstr>
      <vt:lpstr>Rationing &amp; the Black Market</vt:lpstr>
      <vt:lpstr>Rationing During WWII</vt:lpstr>
      <vt:lpstr>Efficient Resource Allocation</vt:lpstr>
      <vt:lpstr>The Profit Incentive</vt:lpstr>
      <vt:lpstr>Market Problems</vt:lpstr>
      <vt:lpstr>Review</vt:lpstr>
    </vt:vector>
  </TitlesOfParts>
  <Company>Six Red Marbles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Jennifer Droukas</dc:creator>
  <cp:lastModifiedBy>haviland_rebecca</cp:lastModifiedBy>
  <cp:revision>54</cp:revision>
  <dcterms:created xsi:type="dcterms:W3CDTF">2008-10-22T21:21:43Z</dcterms:created>
  <dcterms:modified xsi:type="dcterms:W3CDTF">2017-02-16T22:48:10Z</dcterms:modified>
</cp:coreProperties>
</file>